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23"/>
  </p:notesMasterIdLst>
  <p:handoutMasterIdLst>
    <p:handoutMasterId r:id="rId24"/>
  </p:handoutMasterIdLst>
  <p:sldIdLst>
    <p:sldId id="270" r:id="rId2"/>
    <p:sldId id="322" r:id="rId3"/>
    <p:sldId id="387" r:id="rId4"/>
    <p:sldId id="394" r:id="rId5"/>
    <p:sldId id="374" r:id="rId6"/>
    <p:sldId id="381" r:id="rId7"/>
    <p:sldId id="382" r:id="rId8"/>
    <p:sldId id="395" r:id="rId9"/>
    <p:sldId id="383" r:id="rId10"/>
    <p:sldId id="396" r:id="rId11"/>
    <p:sldId id="384" r:id="rId12"/>
    <p:sldId id="378" r:id="rId13"/>
    <p:sldId id="397" r:id="rId14"/>
    <p:sldId id="355" r:id="rId15"/>
    <p:sldId id="391" r:id="rId16"/>
    <p:sldId id="393" r:id="rId17"/>
    <p:sldId id="371" r:id="rId18"/>
    <p:sldId id="385" r:id="rId19"/>
    <p:sldId id="389" r:id="rId20"/>
    <p:sldId id="392" r:id="rId21"/>
    <p:sldId id="269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C3E432"/>
    <a:srgbClr val="E2E41A"/>
    <a:srgbClr val="E42235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3" autoAdjust="0"/>
    <p:restoredTop sz="71233" autoAdjust="0"/>
  </p:normalViewPr>
  <p:slideViewPr>
    <p:cSldViewPr snapToGrid="0" snapToObjects="1">
      <p:cViewPr varScale="1">
        <p:scale>
          <a:sx n="64" d="100"/>
          <a:sy n="64" d="100"/>
        </p:scale>
        <p:origin x="-1424" y="-96"/>
      </p:cViewPr>
      <p:guideLst>
        <p:guide orient="horz" pos="3552"/>
        <p:guide pos="80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200" d="100"/>
          <a:sy n="200" d="100"/>
        </p:scale>
        <p:origin x="-480" y="4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DB3518A-4B55-AE44-AE6C-BB3BCF24E748}" type="datetime1">
              <a:rPr lang="en-US"/>
              <a:pPr>
                <a:defRPr/>
              </a:pPr>
              <a:t>4/29/16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AF59276-EAC8-2D47-9F08-8643C774D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6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F8B293-4BB5-7B43-9483-3921BA569E2B}" type="datetime1">
              <a:rPr lang="en-US"/>
              <a:pPr>
                <a:defRPr/>
              </a:pPr>
              <a:t>4/29/16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238F3AB-CE5B-CB44-B99C-326645F4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57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28600" indent="-228600">
              <a:buAutoNum type="arabicPeriod"/>
            </a:pPr>
            <a:endParaRPr lang="en-US" baseline="0" dirty="0" smtClean="0"/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Modified for clarity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1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61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Modified the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58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49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49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1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77FD-9432-D948-B35F-9B7BD5FDF8A1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B5B1-00BC-F24C-BCEC-280088855D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F2DC-6832-8E41-AC2E-3AF4D3AEB5C9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D768-44BE-6743-A8B9-166A0DAFD2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48182-9AA4-0743-923D-82C285352A06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6E90-B66E-9446-803C-8BA15407D2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E7A9-800B-2E4E-A043-9B5691CC9FA1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B316-9619-6B4E-B1F0-FEF328F2B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F243-EC49-7C46-9BC8-A818147A19FB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ECEF4-70FA-7C49-9E9C-054C23DA1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8720-4AE0-5847-B11F-DEF5AF537B8F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C786-7364-A040-B2E9-EDCE5FBC18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F585-28E5-C545-9306-FD069836D8D2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E9325-A65C-7345-837C-B4A8AEE58D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5BB6-28DD-B24F-8555-4BD5AE3B47FC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7FB3-F15E-8345-836A-94D8C3ED73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94E0-751B-754E-A5F8-B15C0C1E3F02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5204-6ED0-B74A-9903-DF21F0FF84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D88-0525-E94A-88E7-0E3B44FB848C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1FAEE-24A7-384D-B55D-729395BC11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4691C-2DB8-134B-B504-BD2001467E78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EC4BF-373E-6F4E-BFC5-7B5BE89078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6B31609-0C0F-4844-A33F-169D0E686C81}" type="datetime1">
              <a:rPr lang="en-US" smtClean="0"/>
              <a:pPr>
                <a:defRPr/>
              </a:pPr>
              <a:t>4/29/16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73D0C45-70BD-B343-A3E4-4468B1F6BF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roup 397"/>
          <p:cNvGrpSpPr/>
          <p:nvPr/>
        </p:nvGrpSpPr>
        <p:grpSpPr>
          <a:xfrm>
            <a:off x="0" y="0"/>
            <a:ext cx="8577263" cy="1436688"/>
            <a:chOff x="0" y="0"/>
            <a:chExt cx="8577263" cy="1436688"/>
          </a:xfrm>
          <a:noFill/>
        </p:grpSpPr>
        <p:sp>
          <p:nvSpPr>
            <p:cNvPr id="399" name="Rectangle 398"/>
            <p:cNvSpPr/>
            <p:nvPr/>
          </p:nvSpPr>
          <p:spPr bwMode="auto">
            <a:xfrm>
              <a:off x="0" y="0"/>
              <a:ext cx="4762500" cy="1436688"/>
            </a:xfrm>
            <a:prstGeom prst="rect">
              <a:avLst/>
            </a:prstGeom>
            <a:solidFill>
              <a:schemeClr val="bg1">
                <a:lumMod val="85000"/>
                <a:alpha val="5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0" name="Rectangle 2"/>
            <p:cNvSpPr>
              <a:spLocks/>
            </p:cNvSpPr>
            <p:nvPr/>
          </p:nvSpPr>
          <p:spPr bwMode="auto">
            <a:xfrm>
              <a:off x="246063" y="167808"/>
              <a:ext cx="8331200" cy="11172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Cancer </a:t>
              </a:r>
            </a:p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Lesson 3.4</a:t>
              </a:r>
              <a:endParaRPr lang="en-US" sz="3600" b="1" dirty="0">
                <a:cs typeface="Gill Sans" charset="0"/>
              </a:endParaRPr>
            </a:p>
            <a:p>
              <a:r>
                <a:rPr lang="en-US" sz="2500" b="1" dirty="0">
                  <a:cs typeface="Gill Sans" charset="0"/>
                </a:rPr>
                <a:t> </a:t>
              </a:r>
              <a:endParaRPr lang="en-US" dirty="0">
                <a:latin typeface="Cambria Bold" charset="0"/>
                <a:cs typeface="Cambria Bold" charset="0"/>
                <a:sym typeface="Cambria Bold" charset="0"/>
              </a:endParaRPr>
            </a:p>
          </p:txBody>
        </p:sp>
      </p:grpSp>
      <p:sp>
        <p:nvSpPr>
          <p:cNvPr id="412" name="TextBox 5"/>
          <p:cNvSpPr txBox="1">
            <a:spLocks noChangeArrowheads="1"/>
          </p:cNvSpPr>
          <p:nvPr/>
        </p:nvSpPr>
        <p:spPr bwMode="auto">
          <a:xfrm>
            <a:off x="203994" y="1369512"/>
            <a:ext cx="87360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latin typeface="Gill Sans"/>
                <a:cs typeface="Gill Sans"/>
              </a:rPr>
              <a:t>How does DNA damage allow cancer cells to cheat death?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947" y="2626715"/>
            <a:ext cx="3483638" cy="34836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09922" y="6053479"/>
            <a:ext cx="293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Picture of Dorian Gray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4" y="274638"/>
            <a:ext cx="9002251" cy="1143000"/>
          </a:xfrm>
        </p:spPr>
        <p:txBody>
          <a:bodyPr/>
          <a:lstStyle/>
          <a:p>
            <a:r>
              <a:rPr lang="en-US" dirty="0" smtClean="0"/>
              <a:t>What happens when p53 is mutated?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05011" y="1735260"/>
            <a:ext cx="3841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Critically short telomeres</a:t>
            </a:r>
            <a:endParaRPr lang="en-US" sz="2800" dirty="0"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79677" y="2258480"/>
            <a:ext cx="0" cy="8021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379677" y="3504293"/>
            <a:ext cx="0" cy="6977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21734" y="4202082"/>
            <a:ext cx="1341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CRISIS!!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9193" y="2968182"/>
            <a:ext cx="2164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p</a:t>
            </a:r>
            <a:r>
              <a:rPr lang="en-US" sz="2800" dirty="0" smtClean="0">
                <a:latin typeface="+mn-lt"/>
              </a:rPr>
              <a:t>53 activated </a:t>
            </a:r>
            <a:endParaRPr lang="en-US" sz="28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4804" y="5342168"/>
            <a:ext cx="2989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Chromosomes fuse</a:t>
            </a:r>
            <a:endParaRPr lang="en-US" sz="2800" dirty="0"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363396" y="4653847"/>
            <a:ext cx="0" cy="69778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847856" y="5670550"/>
            <a:ext cx="59882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85930" y="5351636"/>
            <a:ext cx="1632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Apoptosis</a:t>
            </a:r>
            <a:endParaRPr lang="en-US" sz="28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02623" y="2738254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52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136"/>
            <a:ext cx="8229600" cy="1143000"/>
          </a:xfrm>
        </p:spPr>
        <p:txBody>
          <a:bodyPr/>
          <a:lstStyle/>
          <a:p>
            <a:r>
              <a:rPr lang="en-US" dirty="0" smtClean="0"/>
              <a:t>What happens in </a:t>
            </a:r>
            <a:r>
              <a:rPr lang="en-US" dirty="0" smtClean="0">
                <a:solidFill>
                  <a:srgbClr val="FF0000"/>
                </a:solidFill>
              </a:rPr>
              <a:t>Crisis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41452" y="1895027"/>
            <a:ext cx="3965448" cy="3209028"/>
            <a:chOff x="441452" y="1895027"/>
            <a:chExt cx="3965448" cy="3209028"/>
          </a:xfrm>
        </p:grpSpPr>
        <p:sp>
          <p:nvSpPr>
            <p:cNvPr id="3" name="TextBox 2"/>
            <p:cNvSpPr txBox="1"/>
            <p:nvPr/>
          </p:nvSpPr>
          <p:spPr>
            <a:xfrm>
              <a:off x="1736938" y="4703945"/>
              <a:ext cx="13732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Normal cell</a:t>
              </a:r>
              <a:endParaRPr lang="en-US" sz="2000" dirty="0">
                <a:latin typeface="+mn-lt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452" y="1895027"/>
              <a:ext cx="3965448" cy="278282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4560824" y="1895027"/>
            <a:ext cx="3965448" cy="3195981"/>
            <a:chOff x="4560824" y="1895027"/>
            <a:chExt cx="3965448" cy="3195981"/>
          </a:xfrm>
        </p:grpSpPr>
        <p:sp>
          <p:nvSpPr>
            <p:cNvPr id="15" name="TextBox 14"/>
            <p:cNvSpPr txBox="1"/>
            <p:nvPr/>
          </p:nvSpPr>
          <p:spPr>
            <a:xfrm>
              <a:off x="5842672" y="4690898"/>
              <a:ext cx="1392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n-lt"/>
                </a:rPr>
                <a:t>Cell in crisis</a:t>
              </a:r>
              <a:endParaRPr lang="en-US" sz="2000" dirty="0">
                <a:latin typeface="+mn-lt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0824" y="1895027"/>
              <a:ext cx="3965448" cy="278282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2141447" y="5411430"/>
            <a:ext cx="48387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+mn-lt"/>
              </a:rPr>
              <a:t>Why would cells undergo crisis?</a:t>
            </a:r>
          </a:p>
          <a:p>
            <a:pPr algn="ctr"/>
            <a:r>
              <a:rPr lang="en-US" sz="2800" dirty="0" smtClean="0">
                <a:latin typeface="+mn-lt"/>
              </a:rPr>
              <a:t>How could a cell avoid crisis?</a:t>
            </a:r>
          </a:p>
        </p:txBody>
      </p:sp>
    </p:spTree>
    <p:extLst>
      <p:ext uri="{BB962C8B-B14F-4D97-AF65-F5344CB8AC3E}">
        <p14:creationId xmlns:p14="http://schemas.microsoft.com/office/powerpoint/2010/main" val="149495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09621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Telomerase makes cells Immortal!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0248" y="5730662"/>
            <a:ext cx="9086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j-lt"/>
                <a:cs typeface="Arial"/>
              </a:rPr>
              <a:t>What would happen to cancer cells that express telomerase?</a:t>
            </a:r>
          </a:p>
        </p:txBody>
      </p:sp>
      <p:pic>
        <p:nvPicPr>
          <p:cNvPr id="3" name="The Action of Telomeras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161" y="1452621"/>
            <a:ext cx="7163227" cy="402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Cancer cells turn telomerase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18537"/>
          </a:xfrm>
        </p:spPr>
        <p:txBody>
          <a:bodyPr/>
          <a:lstStyle/>
          <a:p>
            <a:r>
              <a:rPr lang="en-US" dirty="0" smtClean="0"/>
              <a:t>What would happen if cancer cells did not turn on telomerase?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How do cancer cells turn telomerase 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91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92146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7434" y="2444750"/>
            <a:ext cx="8109366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smtClean="0"/>
              <a:t>Can inhibitors of telomerase be used as drugs to treat cancer?</a:t>
            </a:r>
          </a:p>
          <a:p>
            <a:pPr>
              <a:lnSpc>
                <a:spcPct val="150000"/>
              </a:lnSpc>
            </a:pPr>
            <a:endParaRPr lang="en-US" sz="2800" i="1" u="sng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2734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00" y="2044700"/>
            <a:ext cx="3810000" cy="276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the experiment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732120" y="1966347"/>
            <a:ext cx="30963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Treated:</a:t>
            </a:r>
          </a:p>
          <a:p>
            <a:r>
              <a:rPr lang="en-US" sz="2800" dirty="0">
                <a:latin typeface="+mj-lt"/>
              </a:rPr>
              <a:t>T</a:t>
            </a:r>
            <a:r>
              <a:rPr lang="en-US" sz="2800" dirty="0" smtClean="0">
                <a:latin typeface="+mj-lt"/>
              </a:rPr>
              <a:t>umor size 147mm</a:t>
            </a:r>
            <a:r>
              <a:rPr lang="en-US" sz="2800" baseline="30000" dirty="0" smtClean="0">
                <a:latin typeface="+mj-lt"/>
              </a:rPr>
              <a:t>2</a:t>
            </a:r>
            <a:endParaRPr lang="en-US" sz="2800" baseline="30000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72446" y="3377791"/>
            <a:ext cx="29143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Untreated:</a:t>
            </a:r>
          </a:p>
          <a:p>
            <a:r>
              <a:rPr lang="en-US" sz="2800" dirty="0" smtClean="0">
                <a:latin typeface="+mj-lt"/>
              </a:rPr>
              <a:t>Tumor size 24mm</a:t>
            </a:r>
            <a:r>
              <a:rPr lang="en-US" sz="2800" baseline="30000" dirty="0" smtClean="0">
                <a:latin typeface="+mj-lt"/>
              </a:rPr>
              <a:t>2</a:t>
            </a:r>
            <a:endParaRPr lang="en-US" sz="2800" baseline="30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0096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34963" y="454792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5197" y="1697246"/>
            <a:ext cx="8109366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How did you interpret the results from the second experiment?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90% of tumors express telomerase – how do you incorporate this information into your interpretation?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How might you be able to solve the problem these results revealed?</a:t>
            </a:r>
          </a:p>
          <a:p>
            <a:endParaRPr lang="en-US" sz="2800" dirty="0">
              <a:latin typeface="+mn-lt"/>
            </a:endParaRPr>
          </a:p>
          <a:p>
            <a:endParaRPr lang="en-US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855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34963" y="454792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5197" y="2414255"/>
            <a:ext cx="8109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How many of you still think that inhibiting telomerase can be used to treat cancer?</a:t>
            </a:r>
          </a:p>
        </p:txBody>
      </p:sp>
    </p:spTree>
    <p:extLst>
      <p:ext uri="{BB962C8B-B14F-4D97-AF65-F5344CB8AC3E}">
        <p14:creationId xmlns:p14="http://schemas.microsoft.com/office/powerpoint/2010/main" val="22936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334963" y="286726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Many paths to the top of the mountain!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4963" y="1504420"/>
            <a:ext cx="45953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Arial"/>
              </a:rPr>
              <a:t>10%-15% of tumors don’t have telomerase activity.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+mj-lt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  <a:cs typeface="Arial"/>
              </a:rPr>
              <a:t>The alternative lengthening of telomeres (ALT) pathway is active in the 10% of tumors that don’t have telomerase activity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826" y="1946443"/>
            <a:ext cx="3499737" cy="30208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4963" y="5405145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Mutations that overcome normal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cell 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regulation will allow tumors to persist and grow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079719" y="701280"/>
            <a:ext cx="6013519" cy="2901953"/>
            <a:chOff x="2072982" y="1449072"/>
            <a:chExt cx="6013519" cy="2901953"/>
          </a:xfrm>
        </p:grpSpPr>
        <p:grpSp>
          <p:nvGrpSpPr>
            <p:cNvPr id="6" name="Group 5"/>
            <p:cNvGrpSpPr/>
            <p:nvPr/>
          </p:nvGrpSpPr>
          <p:grpSpPr>
            <a:xfrm>
              <a:off x="2203715" y="1650558"/>
              <a:ext cx="5882786" cy="2700467"/>
              <a:chOff x="2203715" y="1650558"/>
              <a:chExt cx="5882786" cy="270046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203715" y="1650558"/>
                <a:ext cx="212166" cy="2681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 rot="5400000">
                <a:off x="4750613" y="-814904"/>
                <a:ext cx="870424" cy="58013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88691" y="1650558"/>
                <a:ext cx="560266" cy="2681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154442" y="1650558"/>
                <a:ext cx="416847" cy="2681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270126" y="1669232"/>
                <a:ext cx="233801" cy="2681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815348" y="2296893"/>
                <a:ext cx="233801" cy="1235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072982" y="1449072"/>
              <a:ext cx="541590" cy="1314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5400000">
              <a:off x="5834913" y="1057665"/>
              <a:ext cx="870424" cy="2653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16939" y="231376"/>
            <a:ext cx="8229600" cy="1143000"/>
          </a:xfrm>
        </p:spPr>
        <p:txBody>
          <a:bodyPr/>
          <a:lstStyle/>
          <a:p>
            <a:r>
              <a:rPr lang="en-US" dirty="0" smtClean="0"/>
              <a:t>Wrap Up: Telomeres in normal cells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295400" y="2015950"/>
            <a:ext cx="7457876" cy="3813048"/>
            <a:chOff x="1295400" y="2015950"/>
            <a:chExt cx="7457876" cy="3813048"/>
          </a:xfrm>
        </p:grpSpPr>
        <p:sp>
          <p:nvSpPr>
            <p:cNvPr id="3" name="TextBox 2"/>
            <p:cNvSpPr txBox="1"/>
            <p:nvPr/>
          </p:nvSpPr>
          <p:spPr>
            <a:xfrm>
              <a:off x="3291463" y="5078546"/>
              <a:ext cx="1846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dirty="0">
                <a:latin typeface="+mn-lt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6159595" y="2071974"/>
              <a:ext cx="2593681" cy="3155896"/>
              <a:chOff x="6152858" y="2819766"/>
              <a:chExt cx="2593681" cy="3155896"/>
            </a:xfrm>
          </p:grpSpPr>
          <p:sp>
            <p:nvSpPr>
              <p:cNvPr id="13" name="Rectangle 12"/>
              <p:cNvSpPr/>
              <p:nvPr/>
            </p:nvSpPr>
            <p:spPr>
              <a:xfrm rot="5400000">
                <a:off x="6517189" y="3746312"/>
                <a:ext cx="2931808" cy="15268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152858" y="2819766"/>
                <a:ext cx="1410726" cy="933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342610" y="3398658"/>
                <a:ext cx="198669" cy="9336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0" y="2015950"/>
              <a:ext cx="6547104" cy="381304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129888" y="3584559"/>
              <a:ext cx="539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p53</a:t>
              </a:r>
              <a:endParaRPr lang="en-US" dirty="0">
                <a:latin typeface="+mn-l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5779871" y="3760708"/>
              <a:ext cx="1025723" cy="2604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59595" y="4081788"/>
              <a:ext cx="388421" cy="5092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84961" y="3679305"/>
              <a:ext cx="1636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n-lt"/>
                </a:rPr>
                <a:t>Inactivated p53 </a:t>
              </a:r>
              <a:endParaRPr lang="en-US" dirty="0">
                <a:latin typeface="+mn-lt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5796152" y="4098068"/>
              <a:ext cx="115597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221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Do Now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2166131"/>
            <a:ext cx="8392519" cy="261973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800" dirty="0" smtClean="0"/>
              <a:t>What happens to our DNA as we age?</a:t>
            </a:r>
          </a:p>
          <a:p>
            <a:endParaRPr lang="en-US" sz="2800" dirty="0" smtClean="0"/>
          </a:p>
          <a:p>
            <a:r>
              <a:rPr lang="en-US" sz="2800" dirty="0" smtClean="0"/>
              <a:t>What happens to our cells as our DNA ages?</a:t>
            </a:r>
            <a:endParaRPr lang="en-US" sz="3200" dirty="0" smtClean="0"/>
          </a:p>
          <a:p>
            <a:pPr marL="457200" lvl="1" indent="0">
              <a:buNone/>
            </a:pPr>
            <a:endParaRPr lang="en-US" dirty="0"/>
          </a:p>
          <a:p>
            <a:pPr marL="704850" lvl="1" indent="-304800"/>
            <a:endParaRPr lang="en-US" dirty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1463" y="5078546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59595" y="2071974"/>
            <a:ext cx="2593681" cy="3155896"/>
            <a:chOff x="6152858" y="2819766"/>
            <a:chExt cx="2593681" cy="3155896"/>
          </a:xfrm>
        </p:grpSpPr>
        <p:sp>
          <p:nvSpPr>
            <p:cNvPr id="13" name="Rectangle 12"/>
            <p:cNvSpPr/>
            <p:nvPr/>
          </p:nvSpPr>
          <p:spPr>
            <a:xfrm rot="5400000">
              <a:off x="6517189" y="3746312"/>
              <a:ext cx="2931808" cy="1526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52858" y="2819766"/>
              <a:ext cx="1410726" cy="9336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42610" y="3398658"/>
              <a:ext cx="198669" cy="9336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79719" y="701280"/>
            <a:ext cx="6013519" cy="2901953"/>
            <a:chOff x="2072982" y="1449072"/>
            <a:chExt cx="6013519" cy="2901953"/>
          </a:xfrm>
        </p:grpSpPr>
        <p:grpSp>
          <p:nvGrpSpPr>
            <p:cNvPr id="6" name="Group 5"/>
            <p:cNvGrpSpPr/>
            <p:nvPr/>
          </p:nvGrpSpPr>
          <p:grpSpPr>
            <a:xfrm>
              <a:off x="2203715" y="1650558"/>
              <a:ext cx="5882786" cy="2700467"/>
              <a:chOff x="2203715" y="1650558"/>
              <a:chExt cx="5882786" cy="2700467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203715" y="1650558"/>
                <a:ext cx="212166" cy="2681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 rot="5400000">
                <a:off x="4750613" y="-814904"/>
                <a:ext cx="870424" cy="58013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88691" y="1650558"/>
                <a:ext cx="560266" cy="2681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154442" y="1650558"/>
                <a:ext cx="416847" cy="2681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270126" y="1669232"/>
                <a:ext cx="233801" cy="26817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815348" y="2296893"/>
                <a:ext cx="233801" cy="1235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072982" y="1449072"/>
              <a:ext cx="541590" cy="1314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5400000">
              <a:off x="5834913" y="1057665"/>
              <a:ext cx="870424" cy="2653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16939" y="231376"/>
            <a:ext cx="8229600" cy="1143000"/>
          </a:xfrm>
        </p:spPr>
        <p:txBody>
          <a:bodyPr/>
          <a:lstStyle/>
          <a:p>
            <a:r>
              <a:rPr lang="en-US" dirty="0" smtClean="0"/>
              <a:t>Wrap Up: Telomeres in cancer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1773192"/>
            <a:ext cx="8101584" cy="42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38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Homework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314" y="2575098"/>
            <a:ext cx="8021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Read the article about woman who lived to be 115 and how her blood holds the secret of immortality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79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16939" y="175353"/>
            <a:ext cx="8229600" cy="1143000"/>
          </a:xfrm>
        </p:spPr>
        <p:txBody>
          <a:bodyPr/>
          <a:lstStyle/>
          <a:p>
            <a:r>
              <a:rPr lang="en-US" dirty="0" smtClean="0"/>
              <a:t>What happens when we age?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70" y="1690962"/>
            <a:ext cx="6292543" cy="42002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6939" y="4636810"/>
            <a:ext cx="81612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</a:rPr>
              <a:t>Cells replicate for a limited amount of time then die</a:t>
            </a:r>
            <a:endParaRPr lang="en-US" sz="2800" dirty="0">
              <a:latin typeface="+mj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+mj-lt"/>
              </a:rPr>
              <a:t>S</a:t>
            </a:r>
            <a:r>
              <a:rPr lang="en-US" sz="2800" dirty="0" smtClean="0">
                <a:latin typeface="+mj-lt"/>
              </a:rPr>
              <a:t>tem cells replace dead cells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j-lt"/>
              </a:rPr>
              <a:t>What happens to stem cells as we age?</a:t>
            </a:r>
          </a:p>
        </p:txBody>
      </p:sp>
    </p:spTree>
    <p:extLst>
      <p:ext uri="{BB962C8B-B14F-4D97-AF65-F5344CB8AC3E}">
        <p14:creationId xmlns:p14="http://schemas.microsoft.com/office/powerpoint/2010/main" val="350398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4" t="22139" r="42857" b="53286"/>
          <a:stretch/>
        </p:blipFill>
        <p:spPr>
          <a:xfrm>
            <a:off x="2828665" y="1775454"/>
            <a:ext cx="2396512" cy="1685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558"/>
            <a:ext cx="8229600" cy="1143000"/>
          </a:xfrm>
        </p:spPr>
        <p:txBody>
          <a:bodyPr/>
          <a:lstStyle/>
          <a:p>
            <a:r>
              <a:rPr lang="en-US" dirty="0" smtClean="0"/>
              <a:t>Stem cells are like “Babies”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2376" r="41493" b="82387"/>
          <a:stretch/>
        </p:blipFill>
        <p:spPr>
          <a:xfrm>
            <a:off x="1964318" y="3071361"/>
            <a:ext cx="864347" cy="8074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113" y="3184100"/>
            <a:ext cx="1548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A stem cell </a:t>
            </a:r>
          </a:p>
          <a:p>
            <a:r>
              <a:rPr lang="en-US" sz="2400" dirty="0">
                <a:latin typeface="+mn-lt"/>
              </a:rPr>
              <a:t>c</a:t>
            </a:r>
            <a:r>
              <a:rPr lang="en-US" sz="2400" dirty="0" smtClean="0">
                <a:latin typeface="+mn-lt"/>
              </a:rPr>
              <a:t>an……..</a:t>
            </a:r>
            <a:endParaRPr lang="en-US" sz="24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87729" y="1775454"/>
            <a:ext cx="353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Replicate to produce daughter stem cells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4341" y="3599599"/>
            <a:ext cx="18536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+mn-lt"/>
              </a:rPr>
              <a:t>Specialize or </a:t>
            </a:r>
            <a:r>
              <a:rPr lang="en-US" sz="2400" b="1" dirty="0" smtClean="0">
                <a:latin typeface="+mn-lt"/>
              </a:rPr>
              <a:t>differentiate </a:t>
            </a:r>
            <a:r>
              <a:rPr lang="en-US" sz="2400" dirty="0" smtClean="0">
                <a:latin typeface="+mn-lt"/>
              </a:rPr>
              <a:t>into many cell types</a:t>
            </a:r>
            <a:endParaRPr lang="en-US" sz="2400" dirty="0"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46514" r="23640" b="24735"/>
          <a:stretch/>
        </p:blipFill>
        <p:spPr>
          <a:xfrm>
            <a:off x="2828665" y="3589374"/>
            <a:ext cx="4153598" cy="1971675"/>
          </a:xfrm>
          <a:prstGeom prst="rect">
            <a:avLst/>
          </a:prstGeom>
        </p:spPr>
      </p:pic>
      <p:cxnSp>
        <p:nvCxnSpPr>
          <p:cNvPr id="16" name="Curved Connector 15"/>
          <p:cNvCxnSpPr>
            <a:endCxn id="13" idx="0"/>
          </p:cNvCxnSpPr>
          <p:nvPr/>
        </p:nvCxnSpPr>
        <p:spPr>
          <a:xfrm rot="10800000" flipV="1">
            <a:off x="2396493" y="1974849"/>
            <a:ext cx="2080873" cy="1096511"/>
          </a:xfrm>
          <a:prstGeom prst="curved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19718170">
            <a:off x="1531948" y="1693860"/>
            <a:ext cx="32207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n-lt"/>
              </a:rPr>
              <a:t>Replace stem cells</a:t>
            </a:r>
            <a:endParaRPr lang="en-US" sz="2800" b="1" dirty="0">
              <a:latin typeface="+mn-lt"/>
            </a:endParaRPr>
          </a:p>
        </p:txBody>
      </p:sp>
      <p:sp>
        <p:nvSpPr>
          <p:cNvPr id="34" name="Rectangle 33"/>
          <p:cNvSpPr/>
          <p:nvPr/>
        </p:nvSpPr>
        <p:spPr>
          <a:xfrm rot="2498493">
            <a:off x="1465217" y="4777164"/>
            <a:ext cx="3216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+mn-lt"/>
              </a:rPr>
              <a:t>Replace dying cells</a:t>
            </a:r>
            <a:endParaRPr lang="en-US" sz="2800" b="1" dirty="0">
              <a:latin typeface="+mn-lt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 bwMode="auto">
          <a:xfrm>
            <a:off x="493437" y="969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1"/>
                </a:solidFill>
                <a:latin typeface="Gill Sans"/>
                <a:ea typeface="ＭＳ Ｐゴシック" pitchFamily="-110" charset="-128"/>
                <a:cs typeface="Gill San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Gill Sans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en-US" dirty="0" smtClean="0"/>
              <a:t>Stem cells grow old too!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6032701" y="1187280"/>
            <a:ext cx="353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Stem cell pool gets depleted</a:t>
            </a:r>
          </a:p>
        </p:txBody>
      </p:sp>
      <p:sp>
        <p:nvSpPr>
          <p:cNvPr id="3" name="TextBox 2"/>
          <p:cNvSpPr txBox="1"/>
          <p:nvPr/>
        </p:nvSpPr>
        <p:spPr>
          <a:xfrm rot="19718053">
            <a:off x="2651170" y="2365369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9718053">
            <a:off x="2803570" y="3415218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latin typeface="Webdings"/>
                <a:ea typeface="Webdings"/>
                <a:cs typeface="Webdings"/>
                <a:sym typeface="Webdings"/>
              </a:rPr>
              <a:t>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2200" y="5157607"/>
            <a:ext cx="231089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+mn-lt"/>
              </a:rPr>
              <a:t>Damaged tissue in aging body is not replaced 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732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1" grpId="1"/>
      <p:bldP spid="12" grpId="0"/>
      <p:bldP spid="12" grpId="1"/>
      <p:bldP spid="33" grpId="0"/>
      <p:bldP spid="34" grpId="0"/>
      <p:bldP spid="35" grpId="0"/>
      <p:bldP spid="36" grpId="0"/>
      <p:bldP spid="3" grpId="0"/>
      <p:bldP spid="22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136"/>
            <a:ext cx="8229600" cy="1143000"/>
          </a:xfrm>
        </p:spPr>
        <p:txBody>
          <a:bodyPr/>
          <a:lstStyle/>
          <a:p>
            <a:r>
              <a:rPr lang="en-US" dirty="0" smtClean="0"/>
              <a:t>How do cells know when to die?</a:t>
            </a:r>
            <a:endParaRPr lang="en-US" dirty="0"/>
          </a:p>
        </p:txBody>
      </p:sp>
      <p:pic>
        <p:nvPicPr>
          <p:cNvPr id="5" name="Picture 4" descr="6a00e54fc8012e8833012877019fc0970c-350w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712" y="1811630"/>
            <a:ext cx="3069315" cy="28033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894339"/>
            <a:ext cx="8686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+mj-lt"/>
              </a:rPr>
              <a:t>Telomeres are repetitive DNA at the end of chromosomes.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+mj-lt"/>
              </a:rPr>
              <a:t>Telomere DNA doesn’t code for genes.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latin typeface="+mj-lt"/>
              </a:rPr>
              <a:t>The cell doesn’t replicate the ends of its chromosomes very well.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55896" y="1896150"/>
            <a:ext cx="136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Telomeres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54850" y="3827928"/>
            <a:ext cx="136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Telomeres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891675" y="2096205"/>
            <a:ext cx="1058384" cy="585251"/>
          </a:xfrm>
          <a:prstGeom prst="straightConnector1">
            <a:avLst/>
          </a:prstGeom>
          <a:ln>
            <a:solidFill>
              <a:srgbClr val="00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461963" y="2043282"/>
            <a:ext cx="1435176" cy="283035"/>
          </a:xfrm>
          <a:prstGeom prst="straightConnector1">
            <a:avLst/>
          </a:prstGeom>
          <a:ln>
            <a:solidFill>
              <a:srgbClr val="00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22607" y="4027983"/>
            <a:ext cx="1828177" cy="0"/>
          </a:xfrm>
          <a:prstGeom prst="straightConnector1">
            <a:avLst/>
          </a:prstGeom>
          <a:ln>
            <a:solidFill>
              <a:srgbClr val="00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222607" y="3360775"/>
            <a:ext cx="1445029" cy="645202"/>
          </a:xfrm>
          <a:prstGeom prst="straightConnector1">
            <a:avLst/>
          </a:prstGeom>
          <a:ln>
            <a:solidFill>
              <a:srgbClr val="00FF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97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16939" y="188704"/>
            <a:ext cx="8229600" cy="1143000"/>
          </a:xfrm>
        </p:spPr>
        <p:txBody>
          <a:bodyPr/>
          <a:lstStyle/>
          <a:p>
            <a:r>
              <a:rPr lang="en-US" dirty="0" smtClean="0"/>
              <a:t>What happens to DNA as a cell replicates?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989491" y="1508913"/>
            <a:ext cx="4811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dirty="0" smtClean="0">
                <a:latin typeface="+mn-lt"/>
              </a:rPr>
              <a:t>The end replication problem</a:t>
            </a:r>
            <a:endParaRPr lang="en-US" sz="28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264" y="5068431"/>
            <a:ext cx="84982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/>
              <a:buChar char="•"/>
            </a:pPr>
            <a:endParaRPr lang="en-US" sz="2800" dirty="0" smtClean="0">
              <a:latin typeface="+mn-lt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+mj-lt"/>
              </a:rPr>
              <a:t>What will happen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to </a:t>
            </a:r>
            <a:r>
              <a:rPr lang="en-US" sz="2800" dirty="0">
                <a:latin typeface="+mj-lt"/>
              </a:rPr>
              <a:t>the </a:t>
            </a:r>
            <a:r>
              <a:rPr lang="en-US" sz="2800" dirty="0" smtClean="0">
                <a:latin typeface="+mj-lt"/>
              </a:rPr>
              <a:t>telomere </a:t>
            </a:r>
            <a:r>
              <a:rPr lang="en-US" sz="2800" dirty="0">
                <a:latin typeface="+mj-lt"/>
              </a:rPr>
              <a:t>at the end of the </a:t>
            </a:r>
            <a:r>
              <a:rPr lang="en-US" sz="2800" dirty="0" smtClean="0">
                <a:latin typeface="+mj-lt"/>
              </a:rPr>
              <a:t>chromosome every time the cell divides?</a:t>
            </a:r>
          </a:p>
        </p:txBody>
      </p:sp>
      <p:pic>
        <p:nvPicPr>
          <p:cNvPr id="4" name="TelomereShortening2_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155" y="2099669"/>
            <a:ext cx="5282691" cy="29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8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16939" y="188704"/>
            <a:ext cx="8229600" cy="1143000"/>
          </a:xfrm>
        </p:spPr>
        <p:txBody>
          <a:bodyPr/>
          <a:lstStyle/>
          <a:p>
            <a:r>
              <a:rPr lang="en-US" dirty="0" smtClean="0"/>
              <a:t>How do telomeres work?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76" y="1331704"/>
            <a:ext cx="7523380" cy="47982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76209" y="3306930"/>
            <a:ext cx="1698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time</a:t>
            </a:r>
          </a:p>
          <a:p>
            <a:r>
              <a:rPr lang="en-US" dirty="0"/>
              <a:t>t</a:t>
            </a:r>
            <a:r>
              <a:rPr lang="en-US" dirty="0" smtClean="0"/>
              <a:t>he cell divides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60771" y="5760617"/>
            <a:ext cx="282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telomeres get shorter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25446" y="2937598"/>
            <a:ext cx="1803376" cy="824396"/>
            <a:chOff x="125446" y="2937598"/>
            <a:chExt cx="1803376" cy="824396"/>
          </a:xfrm>
        </p:grpSpPr>
        <p:sp>
          <p:nvSpPr>
            <p:cNvPr id="9" name="TextBox 8"/>
            <p:cNvSpPr txBox="1"/>
            <p:nvPr/>
          </p:nvSpPr>
          <p:spPr>
            <a:xfrm>
              <a:off x="125446" y="2937598"/>
              <a:ext cx="1570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dirty="0" smtClean="0"/>
                <a:t>hromosome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1164932" y="3306930"/>
              <a:ext cx="763890" cy="455064"/>
            </a:xfrm>
            <a:prstGeom prst="straightConnector1">
              <a:avLst/>
            </a:prstGeom>
            <a:ln>
              <a:solidFill>
                <a:srgbClr val="00FF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177085" y="5442107"/>
            <a:ext cx="1134032" cy="850162"/>
            <a:chOff x="2177085" y="5442107"/>
            <a:chExt cx="1134032" cy="850162"/>
          </a:xfrm>
        </p:grpSpPr>
        <p:sp>
          <p:nvSpPr>
            <p:cNvPr id="10" name="TextBox 9"/>
            <p:cNvSpPr txBox="1"/>
            <p:nvPr/>
          </p:nvSpPr>
          <p:spPr>
            <a:xfrm>
              <a:off x="2177085" y="5922937"/>
              <a:ext cx="1134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Telomere</a:t>
              </a:r>
              <a:endParaRPr lang="en-US" dirty="0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2758154" y="5442107"/>
              <a:ext cx="0" cy="477782"/>
            </a:xfrm>
            <a:prstGeom prst="straightConnector1">
              <a:avLst/>
            </a:prstGeom>
            <a:ln>
              <a:solidFill>
                <a:srgbClr val="00FF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5475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cells reach old age they stop proliferating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05011" y="1735260"/>
            <a:ext cx="3841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Critically short telomeres</a:t>
            </a:r>
            <a:endParaRPr lang="en-US" sz="2800" dirty="0">
              <a:latin typeface="+mn-l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79677" y="2258480"/>
            <a:ext cx="0" cy="12091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299193" y="3646746"/>
            <a:ext cx="2164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p</a:t>
            </a:r>
            <a:r>
              <a:rPr lang="en-US" sz="2800" dirty="0" smtClean="0">
                <a:latin typeface="+mn-lt"/>
              </a:rPr>
              <a:t>53 activated </a:t>
            </a:r>
            <a:endParaRPr lang="en-US" sz="2800" dirty="0"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379677" y="4169966"/>
            <a:ext cx="0" cy="120918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60841" y="5450983"/>
            <a:ext cx="28733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Proliferation stops</a:t>
            </a:r>
          </a:p>
          <a:p>
            <a:r>
              <a:rPr lang="en-US" sz="2800" dirty="0" smtClean="0">
                <a:latin typeface="+mn-lt"/>
              </a:rPr>
              <a:t>   (Senescence)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7558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136"/>
            <a:ext cx="8229600" cy="1143000"/>
          </a:xfrm>
        </p:spPr>
        <p:txBody>
          <a:bodyPr/>
          <a:lstStyle/>
          <a:p>
            <a:r>
              <a:rPr lang="en-US" dirty="0" smtClean="0"/>
              <a:t>What happens when telomeres</a:t>
            </a:r>
            <a:br>
              <a:rPr lang="en-US" dirty="0" smtClean="0"/>
            </a:br>
            <a:r>
              <a:rPr lang="en-US" dirty="0" smtClean="0"/>
              <a:t>shorten?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36" y="1901719"/>
            <a:ext cx="7958964" cy="37141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880" y="1901719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Telomere DNA</a:t>
            </a:r>
            <a:endParaRPr lang="en-US" sz="24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4017" y="1901719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Telomere DNA</a:t>
            </a:r>
            <a:endParaRPr lang="en-US" sz="24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5521" y="1823286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n-lt"/>
              </a:rPr>
              <a:t>C</a:t>
            </a:r>
            <a:r>
              <a:rPr lang="en-US" sz="2400" dirty="0" smtClean="0">
                <a:latin typeface="+mn-lt"/>
              </a:rPr>
              <a:t>hromosome  DNA</a:t>
            </a:r>
            <a:endParaRPr lang="en-US" sz="2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7030" y="3474139"/>
            <a:ext cx="1099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Cells</a:t>
            </a:r>
          </a:p>
          <a:p>
            <a:pPr algn="ctr"/>
            <a:r>
              <a:rPr lang="en-US" sz="2000" dirty="0" smtClean="0">
                <a:latin typeface="+mn-lt"/>
              </a:rPr>
              <a:t>replicate</a:t>
            </a:r>
            <a:endParaRPr lang="en-US" sz="20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2106" y="59770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235238" y="5062138"/>
            <a:ext cx="1906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Senescence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130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</p:bldLst>
  </p:timing>
</p:sld>
</file>

<file path=ppt/theme/theme1.xml><?xml version="1.0" encoding="utf-8"?>
<a:theme xmlns:a="http://schemas.openxmlformats.org/drawingml/2006/main" name="M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MD template.thmx</Template>
  <TotalTime>30691</TotalTime>
  <Words>526</Words>
  <Application>Microsoft Macintosh PowerPoint</Application>
  <PresentationFormat>On-screen Show (4:3)</PresentationFormat>
  <Paragraphs>112</Paragraphs>
  <Slides>21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MD template</vt:lpstr>
      <vt:lpstr>PowerPoint Presentation</vt:lpstr>
      <vt:lpstr>Do Now</vt:lpstr>
      <vt:lpstr>What happens when we age?</vt:lpstr>
      <vt:lpstr>Stem cells are like “Babies”</vt:lpstr>
      <vt:lpstr>How do cells know when to die?</vt:lpstr>
      <vt:lpstr>What happens to DNA as a cell replicates?</vt:lpstr>
      <vt:lpstr>How do telomeres work?</vt:lpstr>
      <vt:lpstr>When cells reach old age they stop proliferating</vt:lpstr>
      <vt:lpstr>What happens when telomeres shorten? </vt:lpstr>
      <vt:lpstr>What happens when p53 is mutated?</vt:lpstr>
      <vt:lpstr>What happens in Crisis?</vt:lpstr>
      <vt:lpstr>Telomerase makes cells Immortal!</vt:lpstr>
      <vt:lpstr>Cancer cells turn telomerase ON</vt:lpstr>
      <vt:lpstr>Activity</vt:lpstr>
      <vt:lpstr>Results of the experiment</vt:lpstr>
      <vt:lpstr>Wrap up</vt:lpstr>
      <vt:lpstr>Wrap up</vt:lpstr>
      <vt:lpstr>Many paths to the top of the mountain!</vt:lpstr>
      <vt:lpstr>Wrap Up: Telomeres in normal cells</vt:lpstr>
      <vt:lpstr>Wrap Up: Telomeres in cancer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berri jacque</dc:creator>
  <cp:lastModifiedBy>Jane Newbold</cp:lastModifiedBy>
  <cp:revision>389</cp:revision>
  <cp:lastPrinted>2010-11-09T17:54:24Z</cp:lastPrinted>
  <dcterms:created xsi:type="dcterms:W3CDTF">2012-01-20T17:36:20Z</dcterms:created>
  <dcterms:modified xsi:type="dcterms:W3CDTF">2016-04-29T20:09:57Z</dcterms:modified>
</cp:coreProperties>
</file>